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75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2" r:id="rId20"/>
    <p:sldId id="273" r:id="rId21"/>
    <p:sldId id="274" r:id="rId22"/>
    <p:sldId id="276" r:id="rId23"/>
    <p:sldId id="277" r:id="rId24"/>
    <p:sldId id="280" r:id="rId25"/>
    <p:sldId id="278" r:id="rId2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046234" cy="9949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Pain</a:t>
            </a:r>
            <a:r>
              <a:rPr lang="en-US" dirty="0" smtClean="0"/>
              <a:t>: </a:t>
            </a:r>
            <a:r>
              <a:rPr lang="en-US" sz="3200" dirty="0" smtClean="0"/>
              <a:t>shedding Light on inequities of health</a:t>
            </a:r>
            <a:br>
              <a:rPr lang="en-US" sz="32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030583"/>
            <a:ext cx="10819811" cy="309154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dirty="0" smtClean="0"/>
              <a:t>Spontaneous Intracranial Hypotension</a:t>
            </a:r>
          </a:p>
          <a:p>
            <a:pPr algn="ctr"/>
            <a:r>
              <a:rPr lang="en-US" sz="2400" dirty="0" smtClean="0"/>
              <a:t>A Survival Guide for Patients and Primary Health Care Providers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r"/>
            <a:r>
              <a:rPr lang="en-US" sz="2000" dirty="0" smtClean="0"/>
              <a:t>Dr. Rosann Seviour MD MSc FRCPC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34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3594"/>
            <a:ext cx="8534401" cy="754017"/>
          </a:xfrm>
        </p:spPr>
        <p:txBody>
          <a:bodyPr/>
          <a:lstStyle/>
          <a:p>
            <a:r>
              <a:rPr lang="en-US" dirty="0"/>
              <a:t>Comparisons and Contrasts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80457"/>
            <a:ext cx="8534400" cy="4513943"/>
          </a:xfrm>
        </p:spPr>
        <p:txBody>
          <a:bodyPr/>
          <a:lstStyle/>
          <a:p>
            <a:r>
              <a:rPr lang="en-US" dirty="0"/>
              <a:t>Team approach</a:t>
            </a:r>
          </a:p>
          <a:p>
            <a:r>
              <a:rPr lang="en-US" dirty="0"/>
              <a:t>	</a:t>
            </a:r>
            <a:r>
              <a:rPr lang="en-US" dirty="0" smtClean="0"/>
              <a:t>Fundamental </a:t>
            </a:r>
            <a:r>
              <a:rPr lang="en-US" dirty="0"/>
              <a:t>element in good </a:t>
            </a:r>
            <a:r>
              <a:rPr lang="en-US" dirty="0" smtClean="0"/>
              <a:t>care</a:t>
            </a:r>
          </a:p>
          <a:p>
            <a:r>
              <a:rPr lang="en-US" dirty="0"/>
              <a:t>	C</a:t>
            </a:r>
            <a:r>
              <a:rPr lang="en-US" dirty="0" smtClean="0"/>
              <a:t>ase conference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Support</a:t>
            </a:r>
            <a:endParaRPr lang="en-US" dirty="0"/>
          </a:p>
          <a:p>
            <a:r>
              <a:rPr lang="en-US" dirty="0"/>
              <a:t>	Pain/disability </a:t>
            </a:r>
            <a:endParaRPr lang="en-US" dirty="0" smtClean="0"/>
          </a:p>
          <a:p>
            <a:r>
              <a:rPr lang="en-US" dirty="0"/>
              <a:t>	M</a:t>
            </a:r>
            <a:r>
              <a:rPr lang="en-US" dirty="0" smtClean="0"/>
              <a:t>akes </a:t>
            </a:r>
            <a:r>
              <a:rPr lang="en-US" dirty="0"/>
              <a:t>seeking/establishing/maintaining support more </a:t>
            </a:r>
            <a:r>
              <a:rPr lang="en-US" dirty="0" smtClean="0"/>
              <a:t>difficult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82880"/>
            <a:ext cx="8534401" cy="879566"/>
          </a:xfrm>
        </p:spPr>
        <p:txBody>
          <a:bodyPr/>
          <a:lstStyle/>
          <a:p>
            <a:r>
              <a:rPr lang="en-US" dirty="0" smtClean="0"/>
              <a:t>Cancer care Delivery strengths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576251"/>
            <a:ext cx="8534400" cy="4418149"/>
          </a:xfrm>
        </p:spPr>
        <p:txBody>
          <a:bodyPr/>
          <a:lstStyle/>
          <a:p>
            <a:r>
              <a:rPr lang="en-US" dirty="0"/>
              <a:t>Team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Case conferences on difficult/unusual cases</a:t>
            </a:r>
          </a:p>
          <a:p>
            <a:r>
              <a:rPr lang="en-US" dirty="0" smtClean="0"/>
              <a:t>Diagnostic algorithms – same across the country</a:t>
            </a:r>
          </a:p>
          <a:p>
            <a:r>
              <a:rPr lang="en-US" dirty="0" smtClean="0"/>
              <a:t>Treatment guidelines - same across the country</a:t>
            </a:r>
          </a:p>
          <a:p>
            <a:r>
              <a:rPr lang="en-US" dirty="0" smtClean="0"/>
              <a:t>Standards of care/Best practices</a:t>
            </a:r>
          </a:p>
          <a:p>
            <a:r>
              <a:rPr lang="en-US" dirty="0" smtClean="0"/>
              <a:t>Clinical trials of treatment modalities</a:t>
            </a:r>
          </a:p>
          <a:p>
            <a:r>
              <a:rPr lang="en-US" dirty="0" smtClean="0"/>
              <a:t>Support systems within the health services system</a:t>
            </a:r>
          </a:p>
          <a:p>
            <a:r>
              <a:rPr lang="en-US" dirty="0"/>
              <a:t>Patient navigator</a:t>
            </a:r>
          </a:p>
          <a:p>
            <a:r>
              <a:rPr lang="en-US" dirty="0" smtClean="0"/>
              <a:t>Support network outside the health services system</a:t>
            </a:r>
          </a:p>
        </p:txBody>
      </p:sp>
    </p:spTree>
    <p:extLst>
      <p:ext uri="{BB962C8B-B14F-4D97-AF65-F5344CB8AC3E}">
        <p14:creationId xmlns:p14="http://schemas.microsoft.com/office/powerpoint/2010/main" val="13904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08429"/>
            <a:ext cx="8534401" cy="8672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Pain: Shedding light on inequities in health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37211"/>
            <a:ext cx="8534400" cy="4357189"/>
          </a:xfrm>
        </p:spPr>
        <p:txBody>
          <a:bodyPr/>
          <a:lstStyle/>
          <a:p>
            <a:r>
              <a:rPr lang="en-US" dirty="0" smtClean="0"/>
              <a:t>The Pain</a:t>
            </a:r>
          </a:p>
          <a:p>
            <a:r>
              <a:rPr lang="en-US" dirty="0"/>
              <a:t>	N</a:t>
            </a:r>
            <a:r>
              <a:rPr lang="en-US" dirty="0" smtClean="0"/>
              <a:t>o comparison</a:t>
            </a:r>
          </a:p>
          <a:p>
            <a:endParaRPr lang="en-US" dirty="0"/>
          </a:p>
          <a:p>
            <a:r>
              <a:rPr lang="en-US" dirty="0" smtClean="0"/>
              <a:t>George Clooney </a:t>
            </a:r>
          </a:p>
          <a:p>
            <a:r>
              <a:rPr lang="en-US" dirty="0"/>
              <a:t>	S</a:t>
            </a:r>
            <a:r>
              <a:rPr lang="en-US" dirty="0" smtClean="0"/>
              <a:t>tarted to drink heavily</a:t>
            </a:r>
          </a:p>
          <a:p>
            <a:endParaRPr lang="en-US" dirty="0" smtClean="0"/>
          </a:p>
          <a:p>
            <a:r>
              <a:rPr lang="en-US" dirty="0" smtClean="0"/>
              <a:t>So what do you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653143"/>
            <a:ext cx="8534401" cy="966651"/>
          </a:xfrm>
        </p:spPr>
        <p:txBody>
          <a:bodyPr/>
          <a:lstStyle/>
          <a:p>
            <a:r>
              <a:rPr lang="en-US" dirty="0" smtClean="0"/>
              <a:t>Survival guide for patients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733006"/>
            <a:ext cx="8534400" cy="4632960"/>
          </a:xfrm>
        </p:spPr>
        <p:txBody>
          <a:bodyPr>
            <a:normAutofit/>
          </a:bodyPr>
          <a:lstStyle/>
          <a:p>
            <a:r>
              <a:rPr lang="en-US" dirty="0" smtClean="0"/>
              <a:t>Be aware this is going to be a journey</a:t>
            </a:r>
          </a:p>
          <a:p>
            <a:endParaRPr lang="en-US" dirty="0"/>
          </a:p>
          <a:p>
            <a:r>
              <a:rPr lang="en-US" dirty="0" smtClean="0"/>
              <a:t>Don’t carry this on your own</a:t>
            </a:r>
          </a:p>
          <a:p>
            <a:endParaRPr lang="en-US" dirty="0" smtClean="0"/>
          </a:p>
          <a:p>
            <a:r>
              <a:rPr lang="en-US" dirty="0" smtClean="0"/>
              <a:t>Be your own advocate</a:t>
            </a:r>
          </a:p>
          <a:p>
            <a:endParaRPr lang="en-US" dirty="0"/>
          </a:p>
          <a:p>
            <a:r>
              <a:rPr lang="en-US" dirty="0" smtClean="0"/>
              <a:t>Build your own team</a:t>
            </a:r>
          </a:p>
          <a:p>
            <a:endParaRPr lang="en-US" dirty="0"/>
          </a:p>
          <a:p>
            <a:r>
              <a:rPr lang="en-US" dirty="0" smtClean="0"/>
              <a:t>Tap into other resources</a:t>
            </a:r>
          </a:p>
          <a:p>
            <a:endParaRPr lang="en-US" dirty="0"/>
          </a:p>
          <a:p>
            <a:r>
              <a:rPr lang="en-US" dirty="0" smtClean="0"/>
              <a:t>Not easy when your head hurts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95217"/>
            <a:ext cx="8534401" cy="780143"/>
          </a:xfrm>
        </p:spPr>
        <p:txBody>
          <a:bodyPr/>
          <a:lstStyle/>
          <a:p>
            <a:r>
              <a:rPr lang="en-US" dirty="0"/>
              <a:t>Survival guide for patients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506583"/>
            <a:ext cx="8534400" cy="4487817"/>
          </a:xfrm>
        </p:spPr>
        <p:txBody>
          <a:bodyPr/>
          <a:lstStyle/>
          <a:p>
            <a:r>
              <a:rPr lang="en-US" dirty="0"/>
              <a:t>Build your team</a:t>
            </a:r>
          </a:p>
          <a:p>
            <a:r>
              <a:rPr lang="en-US" dirty="0"/>
              <a:t>	</a:t>
            </a:r>
            <a:r>
              <a:rPr lang="en-US" dirty="0" smtClean="0"/>
              <a:t>Sorry </a:t>
            </a:r>
            <a:r>
              <a:rPr lang="en-US" dirty="0"/>
              <a:t>you are going to have to educate them</a:t>
            </a:r>
          </a:p>
          <a:p>
            <a:r>
              <a:rPr lang="en-US" dirty="0"/>
              <a:t>	</a:t>
            </a:r>
            <a:r>
              <a:rPr lang="en-US" dirty="0" smtClean="0"/>
              <a:t>Doesn’t </a:t>
            </a:r>
            <a:r>
              <a:rPr lang="en-US" dirty="0"/>
              <a:t>need to be big</a:t>
            </a:r>
          </a:p>
          <a:p>
            <a:r>
              <a:rPr lang="en-US" dirty="0"/>
              <a:t>	</a:t>
            </a:r>
            <a:r>
              <a:rPr lang="en-US" dirty="0" smtClean="0"/>
              <a:t>Family/friends </a:t>
            </a:r>
            <a:r>
              <a:rPr lang="en-US" dirty="0"/>
              <a:t>- those who accept your illness</a:t>
            </a:r>
          </a:p>
          <a:p>
            <a:r>
              <a:rPr lang="en-US" dirty="0"/>
              <a:t>				  - don’t focus on those who don’t get it</a:t>
            </a:r>
          </a:p>
          <a:p>
            <a:r>
              <a:rPr lang="en-US" dirty="0"/>
              <a:t>	</a:t>
            </a:r>
            <a:r>
              <a:rPr lang="en-US" dirty="0" smtClean="0"/>
              <a:t>Your </a:t>
            </a:r>
            <a:r>
              <a:rPr lang="en-US" dirty="0"/>
              <a:t>family doctor</a:t>
            </a:r>
          </a:p>
          <a:p>
            <a:r>
              <a:rPr lang="en-US" dirty="0"/>
              <a:t>	</a:t>
            </a:r>
            <a:r>
              <a:rPr lang="en-US" dirty="0" smtClean="0"/>
              <a:t>Patient </a:t>
            </a:r>
            <a:r>
              <a:rPr lang="en-US" dirty="0"/>
              <a:t>navigator/client relations officer</a:t>
            </a:r>
          </a:p>
          <a:p>
            <a:r>
              <a:rPr lang="en-US" dirty="0"/>
              <a:t>	</a:t>
            </a:r>
            <a:r>
              <a:rPr lang="en-US" dirty="0" smtClean="0"/>
              <a:t>Massage </a:t>
            </a:r>
            <a:r>
              <a:rPr lang="en-US" dirty="0"/>
              <a:t>therapist/physiotherapist</a:t>
            </a:r>
          </a:p>
          <a:p>
            <a:r>
              <a:rPr lang="en-US" dirty="0"/>
              <a:t>	</a:t>
            </a:r>
            <a:r>
              <a:rPr lang="en-US" dirty="0" smtClean="0"/>
              <a:t>Other </a:t>
            </a:r>
            <a:r>
              <a:rPr lang="en-US" dirty="0"/>
              <a:t>people with CSF leaks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9634"/>
            <a:ext cx="8534401" cy="1018903"/>
          </a:xfrm>
        </p:spPr>
        <p:txBody>
          <a:bodyPr/>
          <a:lstStyle/>
          <a:p>
            <a:r>
              <a:rPr lang="en-US" dirty="0" smtClean="0"/>
              <a:t>Getting Angry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759131"/>
            <a:ext cx="8534400" cy="42352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Anger is an appropriate response to injustice</a:t>
            </a:r>
          </a:p>
          <a:p>
            <a:endParaRPr lang="en-US" dirty="0" smtClean="0"/>
          </a:p>
          <a:p>
            <a:r>
              <a:rPr lang="en-US" dirty="0" smtClean="0"/>
              <a:t>Direct it appropriately</a:t>
            </a:r>
          </a:p>
          <a:p>
            <a:r>
              <a:rPr lang="en-US" dirty="0"/>
              <a:t>	</a:t>
            </a:r>
            <a:r>
              <a:rPr lang="en-US" dirty="0" smtClean="0"/>
              <a:t>not at yourself</a:t>
            </a:r>
          </a:p>
          <a:p>
            <a:r>
              <a:rPr lang="en-US" dirty="0"/>
              <a:t>	</a:t>
            </a:r>
            <a:r>
              <a:rPr lang="en-US" dirty="0" smtClean="0"/>
              <a:t>not at your family</a:t>
            </a:r>
          </a:p>
          <a:p>
            <a:r>
              <a:rPr lang="en-US" dirty="0"/>
              <a:t>	</a:t>
            </a:r>
            <a:r>
              <a:rPr lang="en-US" dirty="0" smtClean="0"/>
              <a:t>not at your GP</a:t>
            </a:r>
          </a:p>
          <a:p>
            <a:r>
              <a:rPr lang="en-US" dirty="0"/>
              <a:t>	</a:t>
            </a:r>
            <a:r>
              <a:rPr lang="en-US" dirty="0" smtClean="0"/>
              <a:t>not at your team</a:t>
            </a:r>
          </a:p>
          <a:p>
            <a:r>
              <a:rPr lang="en-US" dirty="0" smtClean="0"/>
              <a:t>Remember they are all human with their own failings</a:t>
            </a:r>
          </a:p>
          <a:p>
            <a:endParaRPr lang="en-US" dirty="0" smtClean="0"/>
          </a:p>
          <a:p>
            <a:r>
              <a:rPr lang="en-US" dirty="0" smtClean="0"/>
              <a:t>Really? Compassionate action</a:t>
            </a:r>
          </a:p>
          <a:p>
            <a:endParaRPr lang="en-US" dirty="0" smtClean="0"/>
          </a:p>
          <a:p>
            <a:r>
              <a:rPr lang="en-US" dirty="0" smtClean="0"/>
              <a:t>Ask your FD/HCP about seeing a counsellor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99721"/>
            <a:ext cx="8534401" cy="814977"/>
          </a:xfrm>
        </p:spPr>
        <p:txBody>
          <a:bodyPr>
            <a:normAutofit/>
          </a:bodyPr>
          <a:lstStyle/>
          <a:p>
            <a:r>
              <a:rPr lang="en-US" dirty="0" smtClean="0"/>
              <a:t>Resources: </a:t>
            </a:r>
            <a:r>
              <a:rPr lang="en-US" sz="2200" dirty="0" smtClean="0"/>
              <a:t>Dealing with the Reality gap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506583"/>
            <a:ext cx="8534400" cy="44878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6" y="1506583"/>
            <a:ext cx="3770812" cy="432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73594"/>
            <a:ext cx="9879284" cy="867229"/>
          </a:xfrm>
        </p:spPr>
        <p:txBody>
          <a:bodyPr>
            <a:normAutofit/>
          </a:bodyPr>
          <a:lstStyle/>
          <a:p>
            <a:r>
              <a:rPr lang="en-US" dirty="0"/>
              <a:t>Resources: </a:t>
            </a:r>
            <a:r>
              <a:rPr lang="en-US" sz="2700" dirty="0"/>
              <a:t>Dealing with the Reality gap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006" y="1761309"/>
            <a:ext cx="10036039" cy="46830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Meditation</a:t>
            </a:r>
          </a:p>
          <a:p>
            <a:r>
              <a:rPr lang="en-US" dirty="0" smtClean="0"/>
              <a:t>Deepak Chopra and Oprah Winfrey free 21 day meditation challenge</a:t>
            </a:r>
          </a:p>
          <a:p>
            <a:endParaRPr lang="en-US" dirty="0"/>
          </a:p>
          <a:p>
            <a:r>
              <a:rPr lang="en-US" dirty="0" smtClean="0"/>
              <a:t>Mindfulness</a:t>
            </a:r>
          </a:p>
          <a:p>
            <a:r>
              <a:rPr lang="en-US" dirty="0" smtClean="0"/>
              <a:t>Relief from the daily negotiation of living with a CSF leak</a:t>
            </a:r>
          </a:p>
          <a:p>
            <a:endParaRPr lang="en-US" dirty="0"/>
          </a:p>
          <a:p>
            <a:r>
              <a:rPr lang="en-US" dirty="0" smtClean="0"/>
              <a:t>Self Compassion</a:t>
            </a:r>
          </a:p>
          <a:p>
            <a:r>
              <a:rPr lang="en-US" dirty="0"/>
              <a:t>	</a:t>
            </a:r>
            <a:r>
              <a:rPr lang="en-US" dirty="0" smtClean="0"/>
              <a:t>Kristin Neff</a:t>
            </a:r>
          </a:p>
          <a:p>
            <a:endParaRPr lang="en-US" dirty="0"/>
          </a:p>
          <a:p>
            <a:r>
              <a:rPr lang="en-US" dirty="0" smtClean="0"/>
              <a:t>Support Websites</a:t>
            </a:r>
          </a:p>
          <a:p>
            <a:r>
              <a:rPr lang="en-US" dirty="0" smtClean="0"/>
              <a:t>Spinal CSF </a:t>
            </a:r>
            <a:r>
              <a:rPr lang="en-US" dirty="0"/>
              <a:t>Leak Canada - </a:t>
            </a:r>
            <a:r>
              <a:rPr lang="en-US" dirty="0">
                <a:hlinkClick r:id="rId2"/>
              </a:rPr>
              <a:t>https://www.spinalcsfleakcanada.ca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Spinal </a:t>
            </a:r>
            <a:r>
              <a:rPr lang="en-US" dirty="0" smtClean="0"/>
              <a:t>CSF Leak </a:t>
            </a:r>
            <a:r>
              <a:rPr lang="en-US" dirty="0"/>
              <a:t>Foundation -https://spinalcsfleak.org</a:t>
            </a:r>
            <a:r>
              <a:rPr lang="en-US" dirty="0" smtClean="0"/>
              <a:t>/</a:t>
            </a:r>
          </a:p>
          <a:p>
            <a:r>
              <a:rPr lang="en-US" dirty="0" smtClean="0"/>
              <a:t>Canadian Facebook Support Group</a:t>
            </a:r>
          </a:p>
          <a:p>
            <a:r>
              <a:rPr lang="en-US" dirty="0"/>
              <a:t>Spinal CSF Leak Support Group and Discussion </a:t>
            </a:r>
            <a:r>
              <a:rPr lang="en-US" dirty="0" smtClean="0"/>
              <a:t>Community - www.inspire.com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82303"/>
            <a:ext cx="10715308" cy="701766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Your Primary Care Provider </a:t>
            </a:r>
            <a:r>
              <a:rPr lang="en-US" dirty="0" smtClean="0"/>
              <a:t>– </a:t>
            </a:r>
            <a:r>
              <a:rPr lang="en-US" sz="1800" dirty="0" smtClean="0"/>
              <a:t>family Doctor or Nurse practitioner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36914"/>
            <a:ext cx="8534400" cy="4557486"/>
          </a:xfrm>
        </p:spPr>
        <p:txBody>
          <a:bodyPr>
            <a:normAutofit/>
          </a:bodyPr>
          <a:lstStyle/>
          <a:p>
            <a:r>
              <a:rPr lang="en-US" dirty="0" smtClean="0"/>
              <a:t>What’s common is common</a:t>
            </a:r>
          </a:p>
          <a:p>
            <a:endParaRPr lang="en-US" dirty="0"/>
          </a:p>
          <a:p>
            <a:r>
              <a:rPr lang="en-US" dirty="0" smtClean="0"/>
              <a:t>Can’t make a diagnosis on something they don’t know anything about</a:t>
            </a:r>
          </a:p>
          <a:p>
            <a:endParaRPr lang="en-US" dirty="0"/>
          </a:p>
          <a:p>
            <a:r>
              <a:rPr lang="en-US" dirty="0" smtClean="0"/>
              <a:t>He/she is human</a:t>
            </a:r>
          </a:p>
          <a:p>
            <a:endParaRPr lang="en-US" dirty="0" smtClean="0"/>
          </a:p>
          <a:p>
            <a:r>
              <a:rPr lang="en-US" dirty="0" smtClean="0"/>
              <a:t>Compassionate action</a:t>
            </a:r>
          </a:p>
          <a:p>
            <a:endParaRPr lang="en-US" dirty="0"/>
          </a:p>
          <a:p>
            <a:r>
              <a:rPr lang="en-US" dirty="0" smtClean="0"/>
              <a:t>It is OK to bring an article or other information </a:t>
            </a:r>
          </a:p>
          <a:p>
            <a:r>
              <a:rPr lang="en-US" dirty="0"/>
              <a:t>	</a:t>
            </a:r>
            <a:r>
              <a:rPr lang="en-US" dirty="0" smtClean="0"/>
              <a:t>available on the Spinal CSF Leak Canada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4553"/>
            <a:ext cx="8534401" cy="806269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Short video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254034"/>
            <a:ext cx="8534400" cy="474036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346109"/>
            <a:ext cx="4762500" cy="455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355" y="276045"/>
            <a:ext cx="10279879" cy="119907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985555"/>
            <a:ext cx="9705114" cy="3805646"/>
          </a:xfrm>
        </p:spPr>
        <p:txBody>
          <a:bodyPr/>
          <a:lstStyle/>
          <a:p>
            <a:r>
              <a:rPr lang="en-US" dirty="0" smtClean="0"/>
              <a:t>Rosann Seviour MD MSc FRCPC</a:t>
            </a:r>
          </a:p>
          <a:p>
            <a:r>
              <a:rPr lang="en-US" dirty="0" smtClean="0"/>
              <a:t>Medical Officer of Health</a:t>
            </a:r>
          </a:p>
          <a:p>
            <a:r>
              <a:rPr lang="en-US" dirty="0" smtClean="0"/>
              <a:t>Department of Health and Community Services</a:t>
            </a:r>
          </a:p>
          <a:p>
            <a:r>
              <a:rPr lang="en-US" dirty="0" smtClean="0"/>
              <a:t>NL</a:t>
            </a:r>
          </a:p>
          <a:p>
            <a:endParaRPr lang="en-US" dirty="0" smtClean="0"/>
          </a:p>
          <a:p>
            <a:r>
              <a:rPr lang="en-US" dirty="0" smtClean="0"/>
              <a:t>Advisory Board for CSF Leak Canada</a:t>
            </a:r>
            <a:endParaRPr lang="en-US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96355" y="344862"/>
            <a:ext cx="102798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Pain: </a:t>
            </a:r>
            <a:r>
              <a:rPr lang="en-US" sz="2800" dirty="0" smtClean="0"/>
              <a:t>Shedding </a:t>
            </a:r>
            <a:r>
              <a:rPr lang="en-US" sz="2800" dirty="0"/>
              <a:t>Light on </a:t>
            </a:r>
            <a:r>
              <a:rPr lang="en-US" sz="2800" dirty="0" smtClean="0"/>
              <a:t>Inequities </a:t>
            </a:r>
            <a:r>
              <a:rPr lang="en-US" sz="2800" dirty="0"/>
              <a:t>of </a:t>
            </a:r>
            <a:r>
              <a:rPr lang="en-US" sz="2800" dirty="0" smtClean="0"/>
              <a:t>Health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u="sng" dirty="0"/>
              <a:t>: Ehlers </a:t>
            </a:r>
            <a:r>
              <a:rPr lang="en-US" u="sng" dirty="0" err="1"/>
              <a:t>Danlos</a:t>
            </a:r>
            <a:r>
              <a:rPr lang="en-US" u="sng" dirty="0"/>
              <a:t> Syndromes and related disorders, as well as Spontaneous Intracranial Hypotension Caused by a Spinal CSF Leak - Saturday November 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0053"/>
            <a:ext cx="10062165" cy="814976"/>
          </a:xfrm>
        </p:spPr>
        <p:txBody>
          <a:bodyPr/>
          <a:lstStyle/>
          <a:p>
            <a:r>
              <a:rPr lang="en-US" dirty="0" smtClean="0"/>
              <a:t>Primary Care Provider Survival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99" y="1706882"/>
            <a:ext cx="8534400" cy="4606832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It is likely going to be a long road</a:t>
            </a:r>
          </a:p>
          <a:p>
            <a:endParaRPr lang="en-US" sz="7200" dirty="0"/>
          </a:p>
          <a:p>
            <a:r>
              <a:rPr lang="en-US" sz="7200" dirty="0" smtClean="0"/>
              <a:t>With road blocks</a:t>
            </a:r>
          </a:p>
          <a:p>
            <a:endParaRPr lang="en-US" sz="7200" dirty="0"/>
          </a:p>
          <a:p>
            <a:r>
              <a:rPr lang="en-US" sz="7200" dirty="0"/>
              <a:t>Prepare to be confused at </a:t>
            </a:r>
            <a:r>
              <a:rPr lang="en-US" sz="7200" dirty="0" smtClean="0"/>
              <a:t>times</a:t>
            </a:r>
          </a:p>
          <a:p>
            <a:endParaRPr lang="en-US" sz="7200" dirty="0"/>
          </a:p>
          <a:p>
            <a:r>
              <a:rPr lang="en-US" sz="7200" dirty="0" smtClean="0"/>
              <a:t>Don’t carry this on your own</a:t>
            </a:r>
          </a:p>
          <a:p>
            <a:endParaRPr lang="en-US" sz="7200" dirty="0"/>
          </a:p>
          <a:p>
            <a:r>
              <a:rPr lang="en-US" sz="7200" dirty="0" smtClean="0"/>
              <a:t>Other modalities</a:t>
            </a:r>
          </a:p>
          <a:p>
            <a:endParaRPr lang="en-US" sz="7200" dirty="0"/>
          </a:p>
          <a:p>
            <a:r>
              <a:rPr lang="en-US" sz="7200" dirty="0" smtClean="0"/>
              <a:t>See regularly in follow-up</a:t>
            </a:r>
          </a:p>
          <a:p>
            <a:endParaRPr lang="en-US" sz="7200" dirty="0"/>
          </a:p>
          <a:p>
            <a:r>
              <a:rPr lang="en-US" sz="7200" dirty="0" smtClean="0"/>
              <a:t>Try new avenues</a:t>
            </a:r>
            <a:endParaRPr lang="en-US" sz="72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881" y="230051"/>
            <a:ext cx="8534401" cy="588555"/>
          </a:xfrm>
        </p:spPr>
        <p:txBody>
          <a:bodyPr>
            <a:noAutofit/>
          </a:bodyPr>
          <a:lstStyle/>
          <a:p>
            <a:r>
              <a:rPr lang="en-US" dirty="0"/>
              <a:t>Primary Care Provider Survival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332411"/>
            <a:ext cx="8534400" cy="4661989"/>
          </a:xfrm>
        </p:spPr>
        <p:txBody>
          <a:bodyPr/>
          <a:lstStyle/>
          <a:p>
            <a:r>
              <a:rPr lang="en-US" dirty="0" smtClean="0"/>
              <a:t>ROAD BLOCKS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D</a:t>
            </a:r>
            <a:r>
              <a:rPr lang="en-US" dirty="0" smtClean="0"/>
              <a:t>iagnosis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Appropriate </a:t>
            </a:r>
            <a:r>
              <a:rPr lang="en-US" dirty="0"/>
              <a:t>diagnostic imaging</a:t>
            </a:r>
          </a:p>
          <a:p>
            <a:r>
              <a:rPr lang="en-US" dirty="0"/>
              <a:t>	</a:t>
            </a:r>
            <a:r>
              <a:rPr lang="en-US" dirty="0" smtClean="0"/>
              <a:t>Scans </a:t>
            </a:r>
            <a:r>
              <a:rPr lang="en-US" dirty="0"/>
              <a:t>– a negative scan doesn’t rule out the diagnosis</a:t>
            </a:r>
          </a:p>
          <a:p>
            <a:r>
              <a:rPr lang="en-US" dirty="0"/>
              <a:t>	</a:t>
            </a:r>
            <a:r>
              <a:rPr lang="en-US" dirty="0" smtClean="0"/>
              <a:t>Neurologists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Headache </a:t>
            </a:r>
            <a:r>
              <a:rPr lang="en-US" dirty="0"/>
              <a:t>specialists</a:t>
            </a:r>
          </a:p>
          <a:p>
            <a:r>
              <a:rPr lang="en-US" dirty="0"/>
              <a:t>	</a:t>
            </a:r>
            <a:r>
              <a:rPr lang="en-US" dirty="0" smtClean="0"/>
              <a:t>Epidural </a:t>
            </a:r>
            <a:r>
              <a:rPr lang="en-US" dirty="0"/>
              <a:t>blood patch</a:t>
            </a:r>
          </a:p>
          <a:p>
            <a:r>
              <a:rPr lang="en-US" dirty="0"/>
              <a:t>	</a:t>
            </a:r>
            <a:r>
              <a:rPr lang="en-US" dirty="0" smtClean="0"/>
              <a:t>Team </a:t>
            </a:r>
            <a:r>
              <a:rPr lang="en-US" dirty="0"/>
              <a:t>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08430"/>
            <a:ext cx="8534401" cy="719182"/>
          </a:xfrm>
        </p:spPr>
        <p:txBody>
          <a:bodyPr/>
          <a:lstStyle/>
          <a:p>
            <a:r>
              <a:rPr lang="en-US" dirty="0"/>
              <a:t>Primary Care Provider Survival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36914"/>
            <a:ext cx="8534400" cy="455748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DO NO HARM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LEAVE NO STONE UNTURNED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26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00593"/>
            <a:ext cx="8534401" cy="984069"/>
          </a:xfrm>
        </p:spPr>
        <p:txBody>
          <a:bodyPr/>
          <a:lstStyle/>
          <a:p>
            <a:r>
              <a:rPr lang="en-US" dirty="0" smtClean="0"/>
              <a:t>The Malingerer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994263"/>
            <a:ext cx="8534400" cy="40001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LP worsened symptoms</a:t>
            </a:r>
          </a:p>
          <a:p>
            <a:r>
              <a:rPr lang="en-US" dirty="0"/>
              <a:t>	</a:t>
            </a:r>
            <a:r>
              <a:rPr lang="en-US" dirty="0" smtClean="0"/>
              <a:t>woman crying in ER with a headache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Small rural community </a:t>
            </a:r>
          </a:p>
          <a:p>
            <a:r>
              <a:rPr lang="en-US" dirty="0"/>
              <a:t>	</a:t>
            </a:r>
            <a:r>
              <a:rPr lang="en-US" dirty="0" smtClean="0"/>
              <a:t>went to bed at 19</a:t>
            </a:r>
          </a:p>
          <a:p>
            <a:r>
              <a:rPr lang="en-US" dirty="0"/>
              <a:t>	</a:t>
            </a:r>
            <a:r>
              <a:rPr lang="en-US" dirty="0" smtClean="0"/>
              <a:t>tall thin </a:t>
            </a:r>
          </a:p>
          <a:p>
            <a:endParaRPr lang="en-US" dirty="0"/>
          </a:p>
          <a:p>
            <a:r>
              <a:rPr lang="en-US" dirty="0" smtClean="0"/>
              <a:t>Davis inlet </a:t>
            </a:r>
          </a:p>
          <a:p>
            <a:r>
              <a:rPr lang="en-US" dirty="0"/>
              <a:t>	</a:t>
            </a:r>
            <a:r>
              <a:rPr lang="en-US" dirty="0" smtClean="0"/>
              <a:t>carried on board</a:t>
            </a:r>
          </a:p>
          <a:p>
            <a:r>
              <a:rPr lang="en-US" dirty="0"/>
              <a:t>	</a:t>
            </a:r>
            <a:r>
              <a:rPr lang="en-US" dirty="0" smtClean="0"/>
              <a:t>community knew what he was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23" y="350760"/>
            <a:ext cx="8534400" cy="729103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23" y="487680"/>
            <a:ext cx="5143500" cy="601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687978"/>
            <a:ext cx="8534401" cy="853440"/>
          </a:xfrm>
        </p:spPr>
        <p:txBody>
          <a:bodyPr/>
          <a:lstStyle/>
          <a:p>
            <a:r>
              <a:rPr lang="en-US" dirty="0" smtClean="0"/>
              <a:t>The System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837426"/>
            <a:ext cx="8534400" cy="45374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 of uniformity of diagnosis, treatment and support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Team approach</a:t>
            </a:r>
          </a:p>
          <a:p>
            <a:endParaRPr lang="en-US" dirty="0"/>
          </a:p>
          <a:p>
            <a:r>
              <a:rPr lang="en-US" dirty="0"/>
              <a:t>Evidence-based </a:t>
            </a:r>
            <a:r>
              <a:rPr lang="en-US" dirty="0" smtClean="0"/>
              <a:t>decisions - research</a:t>
            </a:r>
          </a:p>
          <a:p>
            <a:endParaRPr lang="en-US" dirty="0" smtClean="0"/>
          </a:p>
          <a:p>
            <a:r>
              <a:rPr lang="en-US" dirty="0" smtClean="0"/>
              <a:t>Clinical Practice Guidelines for diagnosis and treatment</a:t>
            </a:r>
          </a:p>
          <a:p>
            <a:endParaRPr lang="en-US" dirty="0" smtClean="0"/>
          </a:p>
          <a:p>
            <a:r>
              <a:rPr lang="en-US" dirty="0" smtClean="0"/>
              <a:t>Innovation</a:t>
            </a:r>
          </a:p>
          <a:p>
            <a:endParaRPr lang="en-US" dirty="0" smtClean="0"/>
          </a:p>
          <a:p>
            <a:r>
              <a:rPr lang="en-US" dirty="0" smtClean="0"/>
              <a:t>Referral </a:t>
            </a:r>
            <a:r>
              <a:rPr lang="en-US" dirty="0" err="1" smtClean="0"/>
              <a:t>centres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Patient navigators and supports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136" y="608623"/>
            <a:ext cx="10772164" cy="1334477"/>
          </a:xfrm>
        </p:spPr>
        <p:txBody>
          <a:bodyPr>
            <a:normAutofit/>
          </a:bodyPr>
          <a:lstStyle/>
          <a:p>
            <a:r>
              <a:rPr lang="en-US" sz="2200" dirty="0"/>
              <a:t>Spontaneous Intracranial </a:t>
            </a:r>
            <a:r>
              <a:rPr lang="en-US" sz="2200" dirty="0" smtClean="0"/>
              <a:t>Hypotension: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A Survival Guide for Patients and Primary Health Care Providers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391508"/>
            <a:ext cx="9277471" cy="2998177"/>
          </a:xfrm>
        </p:spPr>
        <p:txBody>
          <a:bodyPr/>
          <a:lstStyle/>
          <a:p>
            <a:r>
              <a:rPr lang="en-US" dirty="0" smtClean="0"/>
              <a:t>Gain awareness of issues of under-diagnosis, misdiagnosis delayed diagnosis</a:t>
            </a:r>
          </a:p>
          <a:p>
            <a:endParaRPr lang="en-US" dirty="0"/>
          </a:p>
          <a:p>
            <a:r>
              <a:rPr lang="en-US" dirty="0" smtClean="0"/>
              <a:t>Gain insight into how the complexity of diagnosis and health system issues  can add to delays in diagnosis</a:t>
            </a:r>
          </a:p>
          <a:p>
            <a:endParaRPr lang="en-US" dirty="0"/>
          </a:p>
          <a:p>
            <a:r>
              <a:rPr lang="en-US" dirty="0" smtClean="0"/>
              <a:t>To increase awareness of actions and resources that can assist both patients and PCPs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8344"/>
            <a:ext cx="8534400" cy="635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Spinal Cerebrospinal fluid (CSF)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319842"/>
            <a:ext cx="8534400" cy="544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Spontaneous, traumatic, post operative, post epidural </a:t>
            </a:r>
          </a:p>
          <a:p>
            <a:pPr marL="0" indent="0">
              <a:buNone/>
            </a:pPr>
            <a:r>
              <a:rPr lang="en-US" dirty="0" smtClean="0"/>
              <a:t>can all lead to intracranial hypotension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Spontaneous</a:t>
            </a:r>
          </a:p>
          <a:p>
            <a:pPr lvl="1"/>
            <a:r>
              <a:rPr lang="en-US" dirty="0" smtClean="0"/>
              <a:t>Rare </a:t>
            </a:r>
            <a:r>
              <a:rPr lang="en-US" dirty="0"/>
              <a:t>verses underdiagnosed/misdiagnosed/delayed </a:t>
            </a:r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No large studies looking at the incidence or prevalence</a:t>
            </a:r>
          </a:p>
          <a:p>
            <a:pPr lvl="1"/>
            <a:r>
              <a:rPr lang="en-US" dirty="0" smtClean="0"/>
              <a:t>Estimated incidence of SIH is 5/100,000 per year</a:t>
            </a:r>
          </a:p>
          <a:p>
            <a:pPr lvl="1"/>
            <a:r>
              <a:rPr lang="en-US" dirty="0" smtClean="0"/>
              <a:t>History of Heritable Disorders of Connective Tissue</a:t>
            </a:r>
          </a:p>
          <a:p>
            <a:pPr lvl="1"/>
            <a:r>
              <a:rPr lang="en-US" dirty="0"/>
              <a:t>Diagnosis and treatment remain a challenge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1200" dirty="0" err="1"/>
              <a:t>Wouter</a:t>
            </a:r>
            <a:r>
              <a:rPr lang="en-US" sz="1200" dirty="0"/>
              <a:t> I. </a:t>
            </a:r>
            <a:r>
              <a:rPr lang="en-US" sz="1200" dirty="0" err="1" smtClean="0"/>
              <a:t>Schievink</a:t>
            </a:r>
            <a:r>
              <a:rPr lang="en-US" sz="1200" dirty="0" smtClean="0"/>
              <a:t> et al. J </a:t>
            </a:r>
            <a:r>
              <a:rPr lang="en-US" sz="1200" dirty="0"/>
              <a:t>Headache Pain (2007) 8:325-328</a:t>
            </a:r>
            <a:endParaRPr lang="en-US" sz="1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838" y="264803"/>
            <a:ext cx="9174056" cy="1063665"/>
          </a:xfrm>
        </p:spPr>
        <p:txBody>
          <a:bodyPr>
            <a:normAutofit fontScale="90000"/>
          </a:bodyPr>
          <a:lstStyle/>
          <a:p>
            <a:r>
              <a:rPr lang="en-US" dirty="0"/>
              <a:t>Spontaneous Intracranial hypotension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80754"/>
            <a:ext cx="8534400" cy="43136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last decade</a:t>
            </a:r>
          </a:p>
          <a:p>
            <a:pPr lvl="1"/>
            <a:r>
              <a:rPr lang="en-US" dirty="0"/>
              <a:t>Broader clinical spectrum recognized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Improved and innovative diagnostic </a:t>
            </a:r>
            <a:r>
              <a:rPr lang="en-US" dirty="0"/>
              <a:t>imaging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entities recognized – </a:t>
            </a:r>
            <a:r>
              <a:rPr lang="en-US" dirty="0" smtClean="0"/>
              <a:t>CSF-venous fistula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increased </a:t>
            </a:r>
            <a:r>
              <a:rPr lang="en-US" dirty="0"/>
              <a:t>awareness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publications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21" y="330926"/>
            <a:ext cx="9147768" cy="1053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Spontaneous Intracranial hypotension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107474"/>
            <a:ext cx="8534400" cy="3886926"/>
          </a:xfrm>
        </p:spPr>
        <p:txBody>
          <a:bodyPr/>
          <a:lstStyle/>
          <a:p>
            <a:r>
              <a:rPr lang="en-US" dirty="0" smtClean="0"/>
              <a:t>Still issues around misdiagnosis and diagnostic delay</a:t>
            </a:r>
          </a:p>
          <a:p>
            <a:r>
              <a:rPr lang="en-US" dirty="0"/>
              <a:t>	</a:t>
            </a:r>
            <a:r>
              <a:rPr lang="en-US" dirty="0" smtClean="0"/>
              <a:t>Calgary SIH registry</a:t>
            </a:r>
          </a:p>
          <a:p>
            <a:endParaRPr lang="en-US" dirty="0" smtClean="0"/>
          </a:p>
          <a:p>
            <a:r>
              <a:rPr lang="en-US" dirty="0" smtClean="0"/>
              <a:t>Lack of services</a:t>
            </a:r>
          </a:p>
          <a:p>
            <a:endParaRPr lang="en-US" dirty="0" smtClean="0"/>
          </a:p>
          <a:p>
            <a:r>
              <a:rPr lang="en-US" dirty="0" smtClean="0"/>
              <a:t>Access to services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randomized control trial on treatment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4554"/>
            <a:ext cx="10724016" cy="1050109"/>
          </a:xfrm>
        </p:spPr>
        <p:txBody>
          <a:bodyPr/>
          <a:lstStyle/>
          <a:p>
            <a:r>
              <a:rPr lang="en-US" dirty="0" smtClean="0"/>
              <a:t>I have looked at life from both sides now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759789"/>
            <a:ext cx="8534400" cy="4234611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Family physician</a:t>
            </a:r>
          </a:p>
          <a:p>
            <a:r>
              <a:rPr lang="en-US" dirty="0"/>
              <a:t>	</a:t>
            </a:r>
            <a:r>
              <a:rPr lang="en-US" sz="1900" dirty="0"/>
              <a:t>O</a:t>
            </a:r>
            <a:r>
              <a:rPr lang="en-US" sz="1900" dirty="0" smtClean="0"/>
              <a:t>nly heard of post-lumbar puncture CSF leak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Aware of the challenges around a complex diagnosis</a:t>
            </a:r>
          </a:p>
          <a:p>
            <a:r>
              <a:rPr lang="en-US" sz="1900" dirty="0"/>
              <a:t>	K</a:t>
            </a:r>
            <a:r>
              <a:rPr lang="en-US" sz="1900" dirty="0" smtClean="0"/>
              <a:t>new the importance of a patient being their own advocate</a:t>
            </a:r>
          </a:p>
          <a:p>
            <a:r>
              <a:rPr lang="en-US" sz="1900" dirty="0"/>
              <a:t>	</a:t>
            </a:r>
            <a:endParaRPr lang="en-US" sz="1900" dirty="0" smtClean="0"/>
          </a:p>
          <a:p>
            <a:endParaRPr lang="en-US" dirty="0" smtClean="0"/>
          </a:p>
          <a:p>
            <a:r>
              <a:rPr lang="en-US" sz="2200" dirty="0" smtClean="0"/>
              <a:t>Patient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1900" dirty="0"/>
              <a:t>L</a:t>
            </a:r>
            <a:r>
              <a:rPr lang="en-US" sz="1900" dirty="0" smtClean="0"/>
              <a:t>ive in small province with limited access to specialists</a:t>
            </a:r>
          </a:p>
          <a:p>
            <a:r>
              <a:rPr lang="en-US" sz="1900" dirty="0"/>
              <a:t>	M</a:t>
            </a:r>
            <a:r>
              <a:rPr lang="en-US" sz="1900" dirty="0" smtClean="0"/>
              <a:t>y story is like so many others</a:t>
            </a:r>
            <a:endParaRPr lang="en-US" sz="1900" dirty="0"/>
          </a:p>
          <a:p>
            <a:r>
              <a:rPr lang="en-US" sz="1900" dirty="0" smtClean="0"/>
              <a:t>	Pain a limiting factor in ability to self-advocate</a:t>
            </a:r>
          </a:p>
          <a:p>
            <a:endParaRPr lang="en-US" sz="1900" dirty="0" smtClean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51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17137"/>
            <a:ext cx="8534401" cy="43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Been there, done that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881" y="2057399"/>
            <a:ext cx="8534400" cy="442177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14098"/>
              </p:ext>
            </p:extLst>
          </p:nvPr>
        </p:nvGraphicFramePr>
        <p:xfrm>
          <a:off x="753881" y="888274"/>
          <a:ext cx="10488885" cy="5629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295">
                  <a:extLst>
                    <a:ext uri="{9D8B030D-6E8A-4147-A177-3AD203B41FA5}">
                      <a16:colId xmlns:a16="http://schemas.microsoft.com/office/drawing/2014/main" val="710250909"/>
                    </a:ext>
                  </a:extLst>
                </a:gridCol>
                <a:gridCol w="3496295">
                  <a:extLst>
                    <a:ext uri="{9D8B030D-6E8A-4147-A177-3AD203B41FA5}">
                      <a16:colId xmlns:a16="http://schemas.microsoft.com/office/drawing/2014/main" val="1339562100"/>
                    </a:ext>
                  </a:extLst>
                </a:gridCol>
                <a:gridCol w="3496295">
                  <a:extLst>
                    <a:ext uri="{9D8B030D-6E8A-4147-A177-3AD203B41FA5}">
                      <a16:colId xmlns:a16="http://schemas.microsoft.com/office/drawing/2014/main" val="248613585"/>
                    </a:ext>
                  </a:extLst>
                </a:gridCol>
              </a:tblGrid>
              <a:tr h="391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CSF leak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342823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30327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Imaging/Tests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Multiple/layered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Multiple/layered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361431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Imaging results/ interpretation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Difficulties but progression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clear progression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467158"/>
                  </a:ext>
                </a:extLst>
              </a:tr>
              <a:tr h="20382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Mutlidisciplinary</a:t>
                      </a:r>
                      <a:r>
                        <a:rPr lang="en-US" dirty="0" smtClean="0"/>
                        <a:t> team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</a:t>
                      </a:r>
                    </a:p>
                    <a:p>
                      <a:r>
                        <a:rPr lang="en-US" dirty="0" smtClean="0"/>
                        <a:t>Oncologist</a:t>
                      </a:r>
                    </a:p>
                    <a:p>
                      <a:r>
                        <a:rPr lang="en-US" dirty="0" smtClean="0"/>
                        <a:t>Radiation oncologist</a:t>
                      </a:r>
                    </a:p>
                    <a:p>
                      <a:r>
                        <a:rPr lang="en-US" dirty="0" smtClean="0"/>
                        <a:t>General surgeon</a:t>
                      </a:r>
                    </a:p>
                    <a:p>
                      <a:r>
                        <a:rPr lang="en-US" dirty="0" smtClean="0"/>
                        <a:t>Plastic surgeon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</a:t>
                      </a:r>
                    </a:p>
                    <a:p>
                      <a:r>
                        <a:rPr lang="en-US" dirty="0" smtClean="0"/>
                        <a:t>Neurologist</a:t>
                      </a:r>
                    </a:p>
                    <a:p>
                      <a:r>
                        <a:rPr lang="en-US" dirty="0" smtClean="0"/>
                        <a:t>(Headache neurologist)</a:t>
                      </a:r>
                    </a:p>
                    <a:p>
                      <a:r>
                        <a:rPr lang="en-US" dirty="0" smtClean="0"/>
                        <a:t>Neuro-radiologist</a:t>
                      </a:r>
                    </a:p>
                    <a:p>
                      <a:r>
                        <a:rPr lang="en-US" dirty="0" smtClean="0"/>
                        <a:t>Anesthesiologist</a:t>
                      </a:r>
                    </a:p>
                    <a:p>
                      <a:r>
                        <a:rPr lang="en-US" dirty="0" smtClean="0"/>
                        <a:t>(Neuro-anesthesiologist)</a:t>
                      </a:r>
                    </a:p>
                    <a:p>
                      <a:r>
                        <a:rPr lang="en-US" dirty="0" smtClean="0"/>
                        <a:t>(Neurosurgeon)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98203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Multidisciplinary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Established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Fragmented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183131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Limiting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11356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Cancer clinic/patient navigator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37660"/>
                  </a:ext>
                </a:extLst>
              </a:tr>
              <a:tr h="426621">
                <a:tc>
                  <a:txBody>
                    <a:bodyPr/>
                    <a:lstStyle/>
                    <a:p>
                      <a:r>
                        <a:rPr lang="en-US" dirty="0" smtClean="0"/>
                        <a:t>Societal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OMG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Looks well with headache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039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26424"/>
            <a:ext cx="8534401" cy="705393"/>
          </a:xfrm>
        </p:spPr>
        <p:txBody>
          <a:bodyPr/>
          <a:lstStyle/>
          <a:p>
            <a:r>
              <a:rPr lang="en-US" dirty="0" smtClean="0"/>
              <a:t>Comparisons and Contrasts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841" y="1184367"/>
            <a:ext cx="10471467" cy="4963886"/>
          </a:xfrm>
        </p:spPr>
        <p:txBody>
          <a:bodyPr>
            <a:normAutofit/>
          </a:bodyPr>
          <a:lstStyle/>
          <a:p>
            <a:r>
              <a:rPr lang="en-US" dirty="0" smtClean="0"/>
              <a:t>Delayed diagnosis</a:t>
            </a:r>
          </a:p>
          <a:p>
            <a:r>
              <a:rPr lang="en-US" dirty="0"/>
              <a:t>	</a:t>
            </a:r>
            <a:r>
              <a:rPr lang="en-US" dirty="0" smtClean="0"/>
              <a:t>What’s common is common</a:t>
            </a:r>
          </a:p>
          <a:p>
            <a:r>
              <a:rPr lang="en-US" dirty="0" smtClean="0"/>
              <a:t>	Varied </a:t>
            </a:r>
            <a:r>
              <a:rPr lang="en-US" dirty="0" smtClean="0"/>
              <a:t>symptomatology and normal exam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If your </a:t>
            </a:r>
            <a:r>
              <a:rPr lang="en-US" dirty="0" smtClean="0"/>
              <a:t>doctor/NP </a:t>
            </a:r>
            <a:r>
              <a:rPr lang="en-US" dirty="0" smtClean="0"/>
              <a:t>has never heard of it he/she can never diagnose it</a:t>
            </a:r>
          </a:p>
          <a:p>
            <a:endParaRPr lang="en-US" dirty="0" smtClean="0"/>
          </a:p>
          <a:p>
            <a:r>
              <a:rPr lang="en-US" dirty="0" smtClean="0"/>
              <a:t>Imaging/tests</a:t>
            </a:r>
          </a:p>
          <a:p>
            <a:r>
              <a:rPr lang="en-US" dirty="0"/>
              <a:t>	N</a:t>
            </a:r>
            <a:r>
              <a:rPr lang="en-US" dirty="0" smtClean="0"/>
              <a:t>eed clear practice guidelines/diagnostic pathway</a:t>
            </a:r>
          </a:p>
          <a:p>
            <a:r>
              <a:rPr lang="en-US" dirty="0"/>
              <a:t>	I</a:t>
            </a:r>
            <a:r>
              <a:rPr lang="en-US" dirty="0" smtClean="0"/>
              <a:t>f not this then let’s try this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Treatment </a:t>
            </a:r>
          </a:p>
          <a:p>
            <a:r>
              <a:rPr lang="en-US" dirty="0"/>
              <a:t>	C</a:t>
            </a:r>
            <a:r>
              <a:rPr lang="en-US" dirty="0" smtClean="0"/>
              <a:t>lear </a:t>
            </a:r>
            <a:r>
              <a:rPr lang="en-US" dirty="0"/>
              <a:t>treatment </a:t>
            </a:r>
            <a:r>
              <a:rPr lang="en-US" dirty="0" smtClean="0"/>
              <a:t>options/CPG</a:t>
            </a:r>
          </a:p>
          <a:p>
            <a:r>
              <a:rPr lang="en-US" dirty="0" smtClean="0"/>
              <a:t>	Standard of care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843</TotalTime>
  <Words>1002</Words>
  <Application>Microsoft Office PowerPoint</Application>
  <PresentationFormat>Widescreen</PresentationFormat>
  <Paragraphs>276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Century Gothic</vt:lpstr>
      <vt:lpstr>Wingdings 3</vt:lpstr>
      <vt:lpstr>Slice</vt:lpstr>
      <vt:lpstr>Pain: shedding Light on inequities of health </vt:lpstr>
      <vt:lpstr> </vt:lpstr>
      <vt:lpstr>Spontaneous Intracranial Hypotension: A Survival Guide for Patients and Primary Health Care Providers </vt:lpstr>
      <vt:lpstr>Spinal Cerebrospinal fluid (CSF) leaks</vt:lpstr>
      <vt:lpstr>Spontaneous Intracranial hypotension</vt:lpstr>
      <vt:lpstr>Spontaneous Intracranial hypotension</vt:lpstr>
      <vt:lpstr>I have looked at life from both sides now </vt:lpstr>
      <vt:lpstr>Been there, done that</vt:lpstr>
      <vt:lpstr>Comparisons and Contrasts</vt:lpstr>
      <vt:lpstr>Comparisons and Contrasts</vt:lpstr>
      <vt:lpstr>Cancer care Delivery strengths</vt:lpstr>
      <vt:lpstr>Pain: Shedding light on inequities in health</vt:lpstr>
      <vt:lpstr>Survival guide for patients</vt:lpstr>
      <vt:lpstr>Survival guide for patients</vt:lpstr>
      <vt:lpstr>Getting Angry</vt:lpstr>
      <vt:lpstr>Resources: Dealing with the Reality gap</vt:lpstr>
      <vt:lpstr>Resources: Dealing with the Reality gap</vt:lpstr>
      <vt:lpstr>Your Primary Care Provider – family Doctor or Nurse practitioner</vt:lpstr>
      <vt:lpstr>   Short video</vt:lpstr>
      <vt:lpstr>Primary Care Provider Survival</vt:lpstr>
      <vt:lpstr>Primary Care Provider Survival</vt:lpstr>
      <vt:lpstr>Primary Care Provider Survival</vt:lpstr>
      <vt:lpstr>The Malingerer</vt:lpstr>
      <vt:lpstr>PowerPoint Presentation</vt:lpstr>
      <vt:lpstr>The System approach</vt:lpstr>
    </vt:vector>
  </TitlesOfParts>
  <Company>Government of Newfoundland and Labrador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Pain: shedding Light on inequities of health</dc:title>
  <dc:creator>Seviour, Rosann</dc:creator>
  <cp:lastModifiedBy>Seviour, Rosann</cp:lastModifiedBy>
  <cp:revision>49</cp:revision>
  <cp:lastPrinted>2020-11-04T15:24:13Z</cp:lastPrinted>
  <dcterms:created xsi:type="dcterms:W3CDTF">2020-11-01T15:36:05Z</dcterms:created>
  <dcterms:modified xsi:type="dcterms:W3CDTF">2020-11-04T17:22:45Z</dcterms:modified>
</cp:coreProperties>
</file>